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ostracon.ai/fi/markkinoinnin-vuosikello/?utm_source=vuosikellopohja&amp;utm_medium=pptx&amp;utm_campaign=vuosikello-2027#yhteydenotto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Markkinoinnin vuosikello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Napsauta ”Teema” ja kirjoita oma tilalle.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Väritä kampanjahuiput keltaisella: valitse lohko ja vaihda sen täyttöväri.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6200000"/>
              <a:gd name="adj2" fmla="val 180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36129" y="146157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8000000"/>
              <a:gd name="adj2" fmla="val 19800000"/>
              <a:gd name="adj3" fmla="val 190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49213" y="198874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9800000"/>
              <a:gd name="adj2" fmla="val 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76383" y="2901831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0"/>
              <a:gd name="adj2" fmla="val 1800000"/>
              <a:gd name="adj3" fmla="val 190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76383" y="3956169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800000"/>
              <a:gd name="adj2" fmla="val 36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49213" y="486925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3600000"/>
              <a:gd name="adj2" fmla="val 5400000"/>
              <a:gd name="adj3" fmla="val 190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36129" y="539642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KESÄ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5400000"/>
              <a:gd name="adj2" fmla="val 72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81791" y="539642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HEINÄ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7200000"/>
              <a:gd name="adj2" fmla="val 9000000"/>
              <a:gd name="adj3" fmla="val 190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668707" y="486925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9000000"/>
              <a:gd name="adj2" fmla="val 108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1537" y="3956169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SYYS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0800000"/>
              <a:gd name="adj2" fmla="val 12600000"/>
              <a:gd name="adj3" fmla="val 190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41537" y="2901831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2600000"/>
              <a:gd name="adj2" fmla="val 144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68707" y="198874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4400000"/>
              <a:gd name="adj2" fmla="val 16200000"/>
              <a:gd name="adj3" fmla="val 190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81791" y="146157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16200000"/>
              <a:gd name="adj2" fmla="val 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85124" y="2669956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0"/>
              <a:gd name="adj2" fmla="val 540000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85124" y="4279484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5400000"/>
              <a:gd name="adj2" fmla="val 1080000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75596" y="4279484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10800000"/>
              <a:gd name="adj2" fmla="val 1620000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075596" y="2669956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Teema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2834640" y="347472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</a:t>
            </a:r>
            <a:endParaRPr lang="en-US" sz="2400" dirty="0"/>
          </a:p>
        </p:txBody>
      </p:sp>
      <p:sp>
        <p:nvSpPr>
          <p:cNvPr id="37" name="Text 35"/>
          <p:cNvSpPr/>
          <p:nvPr/>
        </p:nvSpPr>
        <p:spPr>
          <a:xfrm>
            <a:off x="6949440" y="10972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Vuoden tärkeimmät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949440" y="1600200"/>
            <a:ext cx="4754880" cy="777240"/>
          </a:xfrm>
          <a:prstGeom prst="rect">
            <a:avLst/>
          </a:prstGeom>
          <a:solidFill>
            <a:srgbClr val="F4F1EA"/>
          </a:solidFill>
          <a:ln>
            <a:solidFill>
              <a:srgbClr val="ECE9E4"/>
            </a:solidFill>
          </a:ln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Tavoite 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949440" y="2514600"/>
            <a:ext cx="4754880" cy="777240"/>
          </a:xfrm>
          <a:prstGeom prst="rect">
            <a:avLst/>
          </a:prstGeom>
          <a:solidFill>
            <a:srgbClr val="F4F1EA"/>
          </a:solidFill>
          <a:ln>
            <a:solidFill>
              <a:srgbClr val="ECE9E4"/>
            </a:solidFill>
          </a:ln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Tavoite 2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949440" y="3429000"/>
            <a:ext cx="4754880" cy="777240"/>
          </a:xfrm>
          <a:prstGeom prst="rect">
            <a:avLst/>
          </a:prstGeom>
          <a:solidFill>
            <a:srgbClr val="F4F1EA"/>
          </a:solidFill>
          <a:ln>
            <a:solidFill>
              <a:srgbClr val="ECE9E4"/>
            </a:solidFill>
          </a:ln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Tavoite 3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6949440" y="4343400"/>
            <a:ext cx="4754880" cy="777240"/>
          </a:xfrm>
          <a:prstGeom prst="rect">
            <a:avLst/>
          </a:prstGeom>
          <a:solidFill>
            <a:srgbClr val="ECE9E4"/>
          </a:solidFill>
          <a:ln>
            <a:solidFill>
              <a:srgbClr val="ECE9E4"/>
            </a:solidFill>
          </a:ln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 kampanjat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949440" y="5257800"/>
            <a:ext cx="4754880" cy="777240"/>
          </a:xfrm>
          <a:prstGeom prst="rect">
            <a:avLst/>
          </a:prstGeom>
          <a:solidFill>
            <a:srgbClr val="ECE9E4"/>
          </a:solidFill>
          <a:ln>
            <a:solidFill>
              <a:srgbClr val="ECE9E4"/>
            </a:solidFill>
          </a:ln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Tapahtumat ja messut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Aikajana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toimenpiteet vasemmalle. Kopioi palkki värien selitteestä, siirrä se riville ja venytä oikean mittaiseksi.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Palkin väri = kategoria: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926080" y="1188720"/>
            <a:ext cx="1051560" cy="256032"/>
          </a:xfrm>
          <a:prstGeom prst="rect">
            <a:avLst/>
          </a:prstGeom>
          <a:solidFill>
            <a:srgbClr val="FBFF3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Kampanja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114800" y="1188720"/>
            <a:ext cx="1051560" cy="256032"/>
          </a:xfrm>
          <a:prstGeom prst="rect">
            <a:avLst/>
          </a:prstGeom>
          <a:solidFill>
            <a:srgbClr val="D9C84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Mainonta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303520" y="1188720"/>
            <a:ext cx="1051560" cy="256032"/>
          </a:xfrm>
          <a:prstGeom prst="rect">
            <a:avLst/>
          </a:prstGeom>
          <a:solidFill>
            <a:srgbClr val="191919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Tapahtuma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92240" y="1188720"/>
            <a:ext cx="1051560" cy="256032"/>
          </a:xfrm>
          <a:prstGeom prst="rect">
            <a:avLst/>
          </a:prstGeom>
          <a:solidFill>
            <a:srgbClr val="A99B9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Sisältö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680960" y="1188720"/>
            <a:ext cx="1051560" cy="256032"/>
          </a:xfrm>
          <a:prstGeom prst="rect">
            <a:avLst/>
          </a:prstGeom>
          <a:solidFill>
            <a:srgbClr val="F2B48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Myynti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869680" y="1188720"/>
            <a:ext cx="1051560" cy="256032"/>
          </a:xfrm>
          <a:prstGeom prst="rect">
            <a:avLst/>
          </a:prstGeom>
          <a:solidFill>
            <a:srgbClr val="9DB4C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Muu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0058400" y="1188720"/>
            <a:ext cx="1051560" cy="256032"/>
          </a:xfrm>
          <a:prstGeom prst="rect">
            <a:avLst/>
          </a:prstGeom>
          <a:solidFill>
            <a:srgbClr val="F4F1EA"/>
          </a:solidFill>
          <a:ln w="6350">
            <a:solidFill>
              <a:srgbClr val="D9D3C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Lomakausi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180587" y="1508760"/>
            <a:ext cx="506628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3" name="Shape 11"/>
          <p:cNvSpPr/>
          <p:nvPr/>
        </p:nvSpPr>
        <p:spPr>
          <a:xfrm>
            <a:off x="7292728" y="1508760"/>
            <a:ext cx="747879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4" name="Shape 12"/>
          <p:cNvSpPr/>
          <p:nvPr/>
        </p:nvSpPr>
        <p:spPr>
          <a:xfrm>
            <a:off x="9922367" y="1508760"/>
            <a:ext cx="337752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5" name="Shape 13"/>
          <p:cNvSpPr/>
          <p:nvPr/>
        </p:nvSpPr>
        <p:spPr>
          <a:xfrm>
            <a:off x="11538751" y="1508760"/>
            <a:ext cx="72375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6" name="Text 14"/>
          <p:cNvSpPr/>
          <p:nvPr/>
        </p:nvSpPr>
        <p:spPr>
          <a:xfrm>
            <a:off x="2926080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926080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73959" y="1508760"/>
            <a:ext cx="675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673959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49463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349463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97342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097342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821095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821095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68974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KESÄ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568974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92728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HEINÄ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7292728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40607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8040607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788486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SYYS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8788486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512240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9512240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260119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10260119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983873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10983873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1731752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57200" y="1783080"/>
            <a:ext cx="11274552" cy="0"/>
          </a:xfrm>
          <a:prstGeom prst="line">
            <a:avLst/>
          </a:prstGeom>
          <a:noFill/>
          <a:ln w="9525">
            <a:solidFill>
              <a:srgbClr val="BDB6A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7200" y="210312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57200" y="242316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57200" y="274320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57200" y="306324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57200" y="338328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57200" y="370332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457200" y="402336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57200" y="434340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57200" y="466344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57200" y="498348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57200" y="530352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57200" y="562356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57200" y="594360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57200" y="626364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2468880" cy="914400"/>
        </p:xfrm>
        <a:graphic>
          <a:graphicData uri="http://schemas.openxmlformats.org/drawingml/2006/table">
            <a:tbl>
              <a:tblPr/>
              <a:tblGrid>
                <a:gridCol w="246888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7" name="Text 54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Kvartaalin teema: kirjoita tähän</a:t>
            </a:r>
            <a:endParaRPr lang="en-US" sz="1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26664"/>
                <a:gridCol w="3026664"/>
                <a:gridCol w="3026664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Tammikuu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Helmikuu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Maaliskuu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Teema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Kampanjat ja isot toimenpiteet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Jatkuva tekeminen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Sesongit ja päivämäärät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1.1. uudenvuodenpäivä, 6.1. loppiainen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14.2. ystävänpäivä, hiihtolomat viikoilla 8–10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19.3. tasa-arvon päivä, 26.–29.3. pääsiäinen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Vastuu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Tavoite / mittari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89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Kvartaalikatsauksessa: mikä toimi, mikä siirretään seuraavalle kvartaalille, mikä karsitaan.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Kvartaalin teema: kirjoita tähän</a:t>
            </a:r>
            <a:endParaRPr lang="en-US" sz="11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26664"/>
                <a:gridCol w="3026664"/>
                <a:gridCol w="3026664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Huhtikuu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Toukokuu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Kesäkuu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Teema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Kampanjat ja isot toimenpiteet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Jatkuva tekeminen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Sesongit ja päivämäärät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arkipyhiä, pääsiäinen on jo maaliskuussa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1.5. vappu, 6.5. helatorstai, 9.5. äitienpäivä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Koulujen kesäloma alkaa 5.6., 25.6. juhannusaatto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Vastuu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Tavoite / mittari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89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Kvartaalikatsauksessa: mikä toimi, mikä siirretään seuraavalle kvartaalille, mikä karsitaan.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Kvartaalin teema: kirjoita tähän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26664"/>
                <a:gridCol w="3026664"/>
                <a:gridCol w="3026664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Heinäkuu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Elokuu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Syyskuu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Teema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Kampanjat ja isot toimenpiteet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Jatkuva tekeminen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Sesongit ja päivämäärät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Kesälomien pääkuukausi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Koulut alkavat 9.–11.8.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arkipyhiä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Vastuu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Tavoite / mittari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89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Kvartaalikatsauksessa: mikä toimi, mikä siirretään seuraavalle kvartaalille, mikä karsitaan.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Kvartaalin teema: kirjoita tähän</a:t>
            </a:r>
            <a:endParaRPr lang="en-US" sz="11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26664"/>
                <a:gridCol w="3026664"/>
                <a:gridCol w="3026664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Lokakuu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Marraskuu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Joulukuu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Teema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Kampanjat ja isot toimenpiteet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Jatkuva tekeminen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Sesongit ja päivämäärät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Syyslomat viikoilla 42–43, 10.10. Aleksis Kiven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6.11. pyhäinpäivä, 14.11. isänpäivä, 26.11. Black Friday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6.12. itsenäisyyspäivä, 24.–26.12. joulu, 31.12. uudenvuodenaatto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Vastuu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Tavoite / mittari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89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Kvartaalikatsauksessa: mikä toimi, mikä siirretään seuraavalle kvartaalille, mikä karsitaan.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Esimerkki: vuosikello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Keskikokoinen B2B-yritys. Teemat ovat esimerkkejä, eivät suosituksia.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Keltainen = kampanjahuippu, valkoinen = hiljainen kuukausi.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6200000"/>
              <a:gd name="adj2" fmla="val 180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36129" y="146157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Vuoden avaus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8000000"/>
              <a:gd name="adj2" fmla="val 198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49213" y="198874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Asiantuntijuus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9800000"/>
              <a:gd name="adj2" fmla="val 0"/>
              <a:gd name="adj3" fmla="val 19000"/>
            </a:avLst>
          </a:prstGeom>
          <a:solidFill>
            <a:srgbClr val="FBFF3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76383" y="2901831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Kevätkampanja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0"/>
              <a:gd name="adj2" fmla="val 1800000"/>
              <a:gd name="adj3" fmla="val 19000"/>
            </a:avLst>
          </a:prstGeom>
          <a:solidFill>
            <a:srgbClr val="FBFF3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76383" y="3956169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Kampanjan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huippu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800000"/>
              <a:gd name="adj2" fmla="val 36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49213" y="486925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Asiakastapahtuma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3600000"/>
              <a:gd name="adj2" fmla="val 54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36129" y="539642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KESÄ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Kesän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valmistelu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5400000"/>
              <a:gd name="adj2" fmla="val 7200000"/>
              <a:gd name="adj3" fmla="val 19000"/>
            </a:avLst>
          </a:prstGeom>
          <a:solidFill>
            <a:srgbClr val="FFFFFF"/>
          </a:solidFill>
          <a:ln w="9525">
            <a:solidFill>
              <a:srgbClr val="D9D3C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81791" y="539642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HEINÄ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Kevyt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läsnäolo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7200000"/>
              <a:gd name="adj2" fmla="val 90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668707" y="4869253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Syksyn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käynnistys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9000000"/>
              <a:gd name="adj2" fmla="val 10800000"/>
              <a:gd name="adj3" fmla="val 19000"/>
            </a:avLst>
          </a:prstGeom>
          <a:solidFill>
            <a:srgbClr val="FBFF3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1537" y="3956169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SYYS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Syksyn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pääkampanja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0800000"/>
              <a:gd name="adj2" fmla="val 126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41537" y="2901831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Vuosisuunnittelu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2600000"/>
              <a:gd name="adj2" fmla="val 14400000"/>
              <a:gd name="adj3" fmla="val 19000"/>
            </a:avLst>
          </a:prstGeom>
          <a:solidFill>
            <a:srgbClr val="ECE9E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68707" y="198874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Vuoden lopun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myynti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051560" y="1280160"/>
            <a:ext cx="5029200" cy="5029200"/>
          </a:xfrm>
          <a:prstGeom prst="blockArc">
            <a:avLst>
              <a:gd name="adj1" fmla="val 14400000"/>
              <a:gd name="adj2" fmla="val 16200000"/>
              <a:gd name="adj3" fmla="val 19000"/>
            </a:avLst>
          </a:prstGeom>
          <a:solidFill>
            <a:srgbClr val="FFFFFF"/>
          </a:solidFill>
          <a:ln w="9525">
            <a:solidFill>
              <a:srgbClr val="D9D3C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81791" y="1461577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Kiitos ja</a:t>
            </a:r>
            <a:endParaRPr lang="en-US" sz="11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katsaus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16200000"/>
              <a:gd name="adj2" fmla="val 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85124" y="2669956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Tavoitteet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käyntiin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0"/>
              <a:gd name="adj2" fmla="val 540000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85124" y="4279484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Kysyntää ja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kohtaamisia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5400000"/>
              <a:gd name="adj2" fmla="val 1080000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75596" y="4279484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Hiljaisuus ja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syksyn startti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007108" y="2235708"/>
            <a:ext cx="3118104" cy="3118104"/>
          </a:xfrm>
          <a:prstGeom prst="blockArc">
            <a:avLst>
              <a:gd name="adj1" fmla="val 10800000"/>
              <a:gd name="adj2" fmla="val 16200000"/>
              <a:gd name="adj3" fmla="val 27500"/>
            </a:avLst>
          </a:prstGeom>
          <a:solidFill>
            <a:srgbClr val="F4F1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075596" y="2669956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Myynti ja</a:t>
            </a:r>
            <a:endParaRPr lang="en-US" sz="12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ensi vuosi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2834640" y="347472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</a:t>
            </a:r>
            <a:endParaRPr lang="en-US" sz="2400" dirty="0"/>
          </a:p>
        </p:txBody>
      </p:sp>
      <p:sp>
        <p:nvSpPr>
          <p:cNvPr id="37" name="Text 35"/>
          <p:cNvSpPr/>
          <p:nvPr/>
        </p:nvSpPr>
        <p:spPr>
          <a:xfrm>
            <a:off x="6766560" y="1188720"/>
            <a:ext cx="502920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· Tavoitteet käyntiin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Tammikuu: Vuoden tavoitteiden esittely myynnille.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Helmikuu: Opas tai raportti, jota myynti voi jakaa asiakkaille.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Maaliskuu: Kevään pääkampanja: mainonta, laskeutumissivu, myynnin soittolista.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· Kysyntää ja kohtaamisia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Huhtikuu: Webinaari kevään kampanjan aiheesta.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Toukokuu: Asiakasilta tai aamiaistilaisuus ennen kesää.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Kesäkuu: Kesän sisällöt tehdään ja ajastetaan valmiiksi.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· Hiljaisuus ja syksyn startti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Heinäkuu: Ei uusia kampanjoita.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Elokuu: Syksyn kampanjan materiaalit valmiiksi.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Syyskuu: Syksyn pääkampanja ja alan messut tai tapahtuma.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· Myynti ja ensi vuosi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Lokakuu: Markkinoinnin vuosikello ja budjetti 2028.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Marraskuu: Kampanja asiakkaille, joilla on käyttämätöntä budjettia ennen vuodenvaihdetta.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Joulukuu: Asiakkaiden joulutervehdys.</a:t>
            </a:r>
            <a:endParaRPr lang="en-US" sz="12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Esimerkki: aikajana 2027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Sama esimerkkivuosi kuin Excelin aikajanassa.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Palkin väri = kategoria: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926080" y="1188720"/>
            <a:ext cx="1051560" cy="256032"/>
          </a:xfrm>
          <a:prstGeom prst="rect">
            <a:avLst/>
          </a:prstGeom>
          <a:solidFill>
            <a:srgbClr val="FBFF3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Kampanja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114800" y="1188720"/>
            <a:ext cx="1051560" cy="256032"/>
          </a:xfrm>
          <a:prstGeom prst="rect">
            <a:avLst/>
          </a:prstGeom>
          <a:solidFill>
            <a:srgbClr val="D9C84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Mainonta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303520" y="1188720"/>
            <a:ext cx="1051560" cy="256032"/>
          </a:xfrm>
          <a:prstGeom prst="rect">
            <a:avLst/>
          </a:prstGeom>
          <a:solidFill>
            <a:srgbClr val="191919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Tapahtuma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92240" y="1188720"/>
            <a:ext cx="1051560" cy="256032"/>
          </a:xfrm>
          <a:prstGeom prst="rect">
            <a:avLst/>
          </a:prstGeom>
          <a:solidFill>
            <a:srgbClr val="A99B9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Sisältö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680960" y="1188720"/>
            <a:ext cx="1051560" cy="256032"/>
          </a:xfrm>
          <a:prstGeom prst="rect">
            <a:avLst/>
          </a:prstGeom>
          <a:solidFill>
            <a:srgbClr val="F2B48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Myynti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869680" y="1188720"/>
            <a:ext cx="1051560" cy="256032"/>
          </a:xfrm>
          <a:prstGeom prst="rect">
            <a:avLst/>
          </a:prstGeom>
          <a:solidFill>
            <a:srgbClr val="9DB4C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Muu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0058400" y="1188720"/>
            <a:ext cx="1051560" cy="256032"/>
          </a:xfrm>
          <a:prstGeom prst="rect">
            <a:avLst/>
          </a:prstGeom>
          <a:solidFill>
            <a:srgbClr val="F4F1EA"/>
          </a:solidFill>
          <a:ln w="6350">
            <a:solidFill>
              <a:srgbClr val="D9D3C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Lomakausi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180587" y="1508760"/>
            <a:ext cx="506628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3" name="Shape 11"/>
          <p:cNvSpPr/>
          <p:nvPr/>
        </p:nvSpPr>
        <p:spPr>
          <a:xfrm>
            <a:off x="7292728" y="1508760"/>
            <a:ext cx="747879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4" name="Shape 12"/>
          <p:cNvSpPr/>
          <p:nvPr/>
        </p:nvSpPr>
        <p:spPr>
          <a:xfrm>
            <a:off x="9922367" y="1508760"/>
            <a:ext cx="337752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5" name="Shape 13"/>
          <p:cNvSpPr/>
          <p:nvPr/>
        </p:nvSpPr>
        <p:spPr>
          <a:xfrm>
            <a:off x="11538751" y="1508760"/>
            <a:ext cx="72375" cy="4754880"/>
          </a:xfrm>
          <a:prstGeom prst="rect">
            <a:avLst/>
          </a:prstGeom>
          <a:solidFill>
            <a:srgbClr val="F4F1EA"/>
          </a:solidFill>
          <a:ln/>
        </p:spPr>
      </p:sp>
      <p:sp>
        <p:nvSpPr>
          <p:cNvPr id="16" name="Text 14"/>
          <p:cNvSpPr/>
          <p:nvPr/>
        </p:nvSpPr>
        <p:spPr>
          <a:xfrm>
            <a:off x="2926080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926080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73959" y="1508760"/>
            <a:ext cx="675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673959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49463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349463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97342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HUHTI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097342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821095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TOUKO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821095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68974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KESÄ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568974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92728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HEINÄ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7292728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40607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8040607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788486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SYYS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8788486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512240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9512240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260119" y="1508760"/>
            <a:ext cx="723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10260119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983873" y="1508760"/>
            <a:ext cx="7478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10983873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1731752" y="1508760"/>
            <a:ext cx="0" cy="4754880"/>
          </a:xfrm>
          <a:prstGeom prst="line">
            <a:avLst/>
          </a:prstGeom>
          <a:noFill/>
          <a:ln w="9525">
            <a:solidFill>
              <a:srgbClr val="D9D3C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57200" y="1783080"/>
            <a:ext cx="11274552" cy="0"/>
          </a:xfrm>
          <a:prstGeom prst="line">
            <a:avLst/>
          </a:prstGeom>
          <a:noFill/>
          <a:ln w="9525">
            <a:solidFill>
              <a:srgbClr val="BDB6A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7200" y="1977887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57200" y="2172694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57200" y="2367501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57200" y="2562308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57200" y="2757115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57200" y="2951922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457200" y="3146729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57200" y="3341536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57200" y="3536343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57200" y="373115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57200" y="3925957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57200" y="4120763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57200" y="431557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57200" y="4510377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57200" y="4705184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57200" y="4899991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57200" y="5094798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57200" y="5289605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57200" y="5484412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57200" y="5679219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57200" y="5874026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57200" y="6068833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57200" y="6263640"/>
            <a:ext cx="11274552" cy="0"/>
          </a:xfrm>
          <a:prstGeom prst="line">
            <a:avLst/>
          </a:prstGeom>
          <a:noFill/>
          <a:ln w="6350">
            <a:solidFill>
              <a:srgbClr val="E6E1DA"/>
            </a:solidFill>
            <a:prstDash val="solid"/>
          </a:ln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2468880" cy="914400"/>
        </p:xfrm>
        <a:graphic>
          <a:graphicData uri="http://schemas.openxmlformats.org/drawingml/2006/table">
            <a:tbl>
              <a:tblPr/>
              <a:tblGrid>
                <a:gridCol w="2468880"/>
              </a:tblGrid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Vuoden tavoitteet myynnille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Asiakasuutiskirje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Opas tai raportti asiakkaille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Kevään pääkampanja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Kevätkampanjan mainonta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Myynnin soittolista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Webinaari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Asiakasilta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Kesän sisällöt ajastetaan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Puolen vuoden katsaus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Kesän brändimainonta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Syksyn kampanjan materiaalit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Syksyn käynnistys myynnin kanssa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Syksyn pääkampanja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Syyskampanjan mainonta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Liidien jatkokäsittely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Alan messut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Vuosikello ja budjetti 2028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Asiakastyytyväisyyskysely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Asiakastarinat ja referenssit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Vuoden lopun kampanja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Tammikuun sisällöt valmiiksi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948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Asiakkaiden joulutervehdys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6" name="Shape 63"/>
          <p:cNvSpPr/>
          <p:nvPr/>
        </p:nvSpPr>
        <p:spPr>
          <a:xfrm>
            <a:off x="3167331" y="1818145"/>
            <a:ext cx="120626" cy="124676"/>
          </a:xfrm>
          <a:prstGeom prst="rect">
            <a:avLst/>
          </a:prstGeom>
          <a:solidFill>
            <a:srgbClr val="F2B488"/>
          </a:solidFill>
          <a:ln/>
        </p:spPr>
      </p:sp>
      <p:sp>
        <p:nvSpPr>
          <p:cNvPr id="67" name="Shape 64"/>
          <p:cNvSpPr/>
          <p:nvPr/>
        </p:nvSpPr>
        <p:spPr>
          <a:xfrm>
            <a:off x="3336207" y="2012952"/>
            <a:ext cx="120626" cy="124676"/>
          </a:xfrm>
          <a:prstGeom prst="rect">
            <a:avLst/>
          </a:prstGeom>
          <a:solidFill>
            <a:srgbClr val="A99B90"/>
          </a:solidFill>
          <a:ln/>
        </p:spPr>
      </p:sp>
      <p:sp>
        <p:nvSpPr>
          <p:cNvPr id="68" name="Shape 65"/>
          <p:cNvSpPr/>
          <p:nvPr/>
        </p:nvSpPr>
        <p:spPr>
          <a:xfrm>
            <a:off x="3673959" y="2207759"/>
            <a:ext cx="627253" cy="124676"/>
          </a:xfrm>
          <a:prstGeom prst="rect">
            <a:avLst/>
          </a:prstGeom>
          <a:solidFill>
            <a:srgbClr val="A99B90"/>
          </a:solidFill>
          <a:ln/>
        </p:spPr>
      </p:sp>
      <p:sp>
        <p:nvSpPr>
          <p:cNvPr id="69" name="Shape 66"/>
          <p:cNvSpPr/>
          <p:nvPr/>
        </p:nvSpPr>
        <p:spPr>
          <a:xfrm>
            <a:off x="4518338" y="2402566"/>
            <a:ext cx="1302757" cy="124676"/>
          </a:xfrm>
          <a:prstGeom prst="rect">
            <a:avLst/>
          </a:prstGeom>
          <a:solidFill>
            <a:srgbClr val="FBFF33"/>
          </a:solidFill>
          <a:ln/>
        </p:spPr>
      </p:sp>
      <p:sp>
        <p:nvSpPr>
          <p:cNvPr id="70" name="Shape 67"/>
          <p:cNvSpPr/>
          <p:nvPr/>
        </p:nvSpPr>
        <p:spPr>
          <a:xfrm>
            <a:off x="4687214" y="2597373"/>
            <a:ext cx="1133881" cy="124676"/>
          </a:xfrm>
          <a:prstGeom prst="rect">
            <a:avLst/>
          </a:prstGeom>
          <a:solidFill>
            <a:srgbClr val="D9C84A"/>
          </a:solidFill>
          <a:ln/>
        </p:spPr>
      </p:sp>
      <p:sp>
        <p:nvSpPr>
          <p:cNvPr id="71" name="Shape 68"/>
          <p:cNvSpPr/>
          <p:nvPr/>
        </p:nvSpPr>
        <p:spPr>
          <a:xfrm>
            <a:off x="4687214" y="2792180"/>
            <a:ext cx="627253" cy="124676"/>
          </a:xfrm>
          <a:prstGeom prst="rect">
            <a:avLst/>
          </a:prstGeom>
          <a:solidFill>
            <a:srgbClr val="F2B488"/>
          </a:solidFill>
          <a:ln/>
        </p:spPr>
      </p:sp>
      <p:sp>
        <p:nvSpPr>
          <p:cNvPr id="72" name="Shape 69"/>
          <p:cNvSpPr/>
          <p:nvPr/>
        </p:nvSpPr>
        <p:spPr>
          <a:xfrm>
            <a:off x="5579844" y="2986987"/>
            <a:ext cx="91440" cy="124676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3" name="Shape 70"/>
          <p:cNvSpPr/>
          <p:nvPr/>
        </p:nvSpPr>
        <p:spPr>
          <a:xfrm>
            <a:off x="6279473" y="3181794"/>
            <a:ext cx="91440" cy="124676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4" name="Shape 71"/>
          <p:cNvSpPr/>
          <p:nvPr/>
        </p:nvSpPr>
        <p:spPr>
          <a:xfrm>
            <a:off x="6713725" y="3376601"/>
            <a:ext cx="289502" cy="124676"/>
          </a:xfrm>
          <a:prstGeom prst="rect">
            <a:avLst/>
          </a:prstGeom>
          <a:solidFill>
            <a:srgbClr val="A99B90"/>
          </a:solidFill>
          <a:ln/>
        </p:spPr>
      </p:sp>
      <p:sp>
        <p:nvSpPr>
          <p:cNvPr id="75" name="Shape 72"/>
          <p:cNvSpPr/>
          <p:nvPr/>
        </p:nvSpPr>
        <p:spPr>
          <a:xfrm>
            <a:off x="6882601" y="3571408"/>
            <a:ext cx="120626" cy="124676"/>
          </a:xfrm>
          <a:prstGeom prst="rect">
            <a:avLst/>
          </a:prstGeom>
          <a:solidFill>
            <a:srgbClr val="9DB4C0"/>
          </a:solidFill>
          <a:ln/>
        </p:spPr>
      </p:sp>
      <p:sp>
        <p:nvSpPr>
          <p:cNvPr id="76" name="Shape 73"/>
          <p:cNvSpPr/>
          <p:nvPr/>
        </p:nvSpPr>
        <p:spPr>
          <a:xfrm>
            <a:off x="7220353" y="3766215"/>
            <a:ext cx="1013255" cy="124676"/>
          </a:xfrm>
          <a:prstGeom prst="rect">
            <a:avLst/>
          </a:prstGeom>
          <a:solidFill>
            <a:srgbClr val="D9C84A"/>
          </a:solidFill>
          <a:ln/>
        </p:spPr>
      </p:sp>
      <p:sp>
        <p:nvSpPr>
          <p:cNvPr id="77" name="Shape 74"/>
          <p:cNvSpPr/>
          <p:nvPr/>
        </p:nvSpPr>
        <p:spPr>
          <a:xfrm>
            <a:off x="8233608" y="3961022"/>
            <a:ext cx="458377" cy="124676"/>
          </a:xfrm>
          <a:prstGeom prst="rect">
            <a:avLst/>
          </a:prstGeom>
          <a:solidFill>
            <a:srgbClr val="A99B90"/>
          </a:solidFill>
          <a:ln/>
        </p:spPr>
      </p:sp>
      <p:sp>
        <p:nvSpPr>
          <p:cNvPr id="78" name="Shape 75"/>
          <p:cNvSpPr/>
          <p:nvPr/>
        </p:nvSpPr>
        <p:spPr>
          <a:xfrm>
            <a:off x="8571360" y="4155829"/>
            <a:ext cx="120626" cy="124676"/>
          </a:xfrm>
          <a:prstGeom prst="rect">
            <a:avLst/>
          </a:prstGeom>
          <a:solidFill>
            <a:srgbClr val="F2B488"/>
          </a:solidFill>
          <a:ln/>
        </p:spPr>
      </p:sp>
      <p:sp>
        <p:nvSpPr>
          <p:cNvPr id="79" name="Shape 76"/>
          <p:cNvSpPr/>
          <p:nvPr/>
        </p:nvSpPr>
        <p:spPr>
          <a:xfrm>
            <a:off x="8740236" y="4350636"/>
            <a:ext cx="1133881" cy="124676"/>
          </a:xfrm>
          <a:prstGeom prst="rect">
            <a:avLst/>
          </a:prstGeom>
          <a:solidFill>
            <a:srgbClr val="FBFF33"/>
          </a:solidFill>
          <a:ln/>
        </p:spPr>
      </p:sp>
      <p:sp>
        <p:nvSpPr>
          <p:cNvPr id="80" name="Shape 77"/>
          <p:cNvSpPr/>
          <p:nvPr/>
        </p:nvSpPr>
        <p:spPr>
          <a:xfrm>
            <a:off x="8909112" y="4545443"/>
            <a:ext cx="965005" cy="124676"/>
          </a:xfrm>
          <a:prstGeom prst="rect">
            <a:avLst/>
          </a:prstGeom>
          <a:solidFill>
            <a:srgbClr val="D9C84A"/>
          </a:solidFill>
          <a:ln/>
        </p:spPr>
      </p:sp>
      <p:sp>
        <p:nvSpPr>
          <p:cNvPr id="81" name="Shape 78"/>
          <p:cNvSpPr/>
          <p:nvPr/>
        </p:nvSpPr>
        <p:spPr>
          <a:xfrm>
            <a:off x="9077988" y="4740250"/>
            <a:ext cx="1133881" cy="124676"/>
          </a:xfrm>
          <a:prstGeom prst="rect">
            <a:avLst/>
          </a:prstGeom>
          <a:solidFill>
            <a:srgbClr val="F2B488"/>
          </a:solidFill>
          <a:ln/>
        </p:spPr>
      </p:sp>
      <p:sp>
        <p:nvSpPr>
          <p:cNvPr id="82" name="Shape 79"/>
          <p:cNvSpPr/>
          <p:nvPr/>
        </p:nvSpPr>
        <p:spPr>
          <a:xfrm>
            <a:off x="9295114" y="4935057"/>
            <a:ext cx="91440" cy="124676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83" name="Shape 80"/>
          <p:cNvSpPr/>
          <p:nvPr/>
        </p:nvSpPr>
        <p:spPr>
          <a:xfrm>
            <a:off x="9584616" y="5129864"/>
            <a:ext cx="627253" cy="124676"/>
          </a:xfrm>
          <a:prstGeom prst="rect">
            <a:avLst/>
          </a:prstGeom>
          <a:solidFill>
            <a:srgbClr val="9DB4C0"/>
          </a:solidFill>
          <a:ln/>
        </p:spPr>
      </p:sp>
      <p:sp>
        <p:nvSpPr>
          <p:cNvPr id="84" name="Shape 81"/>
          <p:cNvSpPr/>
          <p:nvPr/>
        </p:nvSpPr>
        <p:spPr>
          <a:xfrm>
            <a:off x="9753491" y="5324670"/>
            <a:ext cx="289502" cy="124676"/>
          </a:xfrm>
          <a:prstGeom prst="rect">
            <a:avLst/>
          </a:prstGeom>
          <a:solidFill>
            <a:srgbClr val="9DB4C0"/>
          </a:solidFill>
          <a:ln/>
        </p:spPr>
      </p:sp>
      <p:sp>
        <p:nvSpPr>
          <p:cNvPr id="85" name="Shape 82"/>
          <p:cNvSpPr/>
          <p:nvPr/>
        </p:nvSpPr>
        <p:spPr>
          <a:xfrm>
            <a:off x="10260119" y="5519477"/>
            <a:ext cx="723754" cy="124676"/>
          </a:xfrm>
          <a:prstGeom prst="rect">
            <a:avLst/>
          </a:prstGeom>
          <a:solidFill>
            <a:srgbClr val="A99B90"/>
          </a:solidFill>
          <a:ln/>
        </p:spPr>
      </p:sp>
      <p:sp>
        <p:nvSpPr>
          <p:cNvPr id="86" name="Shape 83"/>
          <p:cNvSpPr/>
          <p:nvPr/>
        </p:nvSpPr>
        <p:spPr>
          <a:xfrm>
            <a:off x="10260119" y="5714284"/>
            <a:ext cx="965005" cy="124676"/>
          </a:xfrm>
          <a:prstGeom prst="rect">
            <a:avLst/>
          </a:prstGeom>
          <a:solidFill>
            <a:srgbClr val="FBFF33"/>
          </a:solidFill>
          <a:ln/>
        </p:spPr>
      </p:sp>
      <p:sp>
        <p:nvSpPr>
          <p:cNvPr id="87" name="Shape 84"/>
          <p:cNvSpPr/>
          <p:nvPr/>
        </p:nvSpPr>
        <p:spPr>
          <a:xfrm>
            <a:off x="11128624" y="5909091"/>
            <a:ext cx="265376" cy="124676"/>
          </a:xfrm>
          <a:prstGeom prst="rect">
            <a:avLst/>
          </a:prstGeom>
          <a:solidFill>
            <a:srgbClr val="A99B90"/>
          </a:solidFill>
          <a:ln/>
        </p:spPr>
      </p:sp>
      <p:sp>
        <p:nvSpPr>
          <p:cNvPr id="88" name="Shape 85"/>
          <p:cNvSpPr/>
          <p:nvPr/>
        </p:nvSpPr>
        <p:spPr>
          <a:xfrm>
            <a:off x="11273375" y="6103898"/>
            <a:ext cx="120626" cy="124676"/>
          </a:xfrm>
          <a:prstGeom prst="rect">
            <a:avLst/>
          </a:prstGeom>
          <a:solidFill>
            <a:srgbClr val="9DB4C0"/>
          </a:solidFill>
          <a:ln/>
        </p:spPr>
      </p:sp>
      <p:sp>
        <p:nvSpPr>
          <p:cNvPr id="89" name="Text 8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Suomen markkinointikalenteri 2027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5532120" cy="914400"/>
        </p:xfrm>
        <a:graphic>
          <a:graphicData uri="http://schemas.openxmlformats.org/drawingml/2006/table">
            <a:tbl>
              <a:tblPr/>
              <a:tblGrid>
                <a:gridCol w="1051560"/>
                <a:gridCol w="1554480"/>
                <a:gridCol w="2926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Huomio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Uudenvuodenpäivä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Perjantai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6.1.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Loppiainen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Keskiviikko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Runebergin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Liputuspäivä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14.2.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Ystävänpäivä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Sunnuntai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vk 8–10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Hiihtolomat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Etelä vk 8, keski vk 9, pohjoinen ja itä vk 10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28.2.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Kalevalan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Suomalaisen kulttuurin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19.3.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Minna Canthin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Tasa-arvon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26.–29.3.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Pääsiäinen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Pitkäperjantai 26.3., toinen pääsiäispäivä 29.3.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Vappu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Lauantai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Helatorstai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Torstai, seuraava perjantai on välipäivä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9.5.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Äitienpäivä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Toukokuun toinen sunnuntai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5.6.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Koulujen kesäloma alkaa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Kevätlukukausi päättyy lauantaina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72200" y="1051560"/>
          <a:ext cx="5532120" cy="914400"/>
        </p:xfrm>
        <a:graphic>
          <a:graphicData uri="http://schemas.openxmlformats.org/drawingml/2006/table">
            <a:tbl>
              <a:tblPr/>
              <a:tblGrid>
                <a:gridCol w="1051560"/>
                <a:gridCol w="1554480"/>
                <a:gridCol w="2926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Huomio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F3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25.–26.6.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Juhannus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Juhannusaatto perjantaina, juhannuspäivä lauantaina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heinäkuu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Kesälomakausi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Kolmannes työllisistä lomalla vähintään viikon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9.–11.8.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Koulut alkavat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Useimmiten 11.8., Tampereella 9.8.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10.10.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Aleksis Kiven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Suomalaisen kirjallisuuden 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vk 42–43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Syyslomat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Useimmiten vk 42 (18.–22.10.), Oulussa vk 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6.11.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Pyhäinpäivä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Lauantai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14.11.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Isänpäivä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Marraskuun toinen sunnuntai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26.11.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Black Friday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Cyber Monday 29.11.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6.12.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Itsenäisyyspäivä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Maanantai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24.–26.12.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Joulu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Aatto perjantaina, pyhät viikonloppuna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31.12.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Uudenvuodenaatto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91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Perjantai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D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Mitä vuosikellosta voi automatisoida?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25880"/>
            <a:ext cx="73152" cy="1965960"/>
          </a:xfrm>
          <a:prstGeom prst="rect">
            <a:avLst/>
          </a:prstGeom>
          <a:solidFill>
            <a:srgbClr val="FBFF33"/>
          </a:solidFill>
          <a:ln w="12700">
            <a:solidFill>
              <a:srgbClr val="FBFF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86384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Vuosikellon tekeminen on suurelta osin toistuvaa työtä: edellisen vuoden tulosten kokoamista, kampanjoiden perustelemista ja samojen pohjien täyttämistä uudelleen. Tekoäly ei päätä strategiaa, mutta se voi tehdä ensimmäisen version, jota tiimi muokkaa.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Haluatko, että tekoäly tekee vuosisuunnitelmasi ensimmäisen version?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Kerro lyhyesti, miten vuosisuunnittelu teillä nyt tehdään. Katsomme, mitä siitä voisi automatisoida.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1919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u="sng" dirty="0">
                <a:solidFill>
                  <a:srgbClr val="0563C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www.ostracon.ai/fi/markkinoinnin-vuosikello/#yhteydenotto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035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Voit poistaa tämän dian ennen esittämistä.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4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Pohja: OstraconAI · www.ostracon.ai/fi/markkinoinnin-vuosikello/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Markkinoinnin vuosikello 2027</dc:title>
  <dc:subject>PptxGenJS Presentation</dc:subject>
  <dc:creator>OstraconAI</dc:creator>
  <cp:lastModifiedBy>OstraconAI</cp:lastModifiedBy>
  <cp:revision>1</cp:revision>
  <dcterms:created xsi:type="dcterms:W3CDTF">2026-10-06T11:30:12Z</dcterms:created>
  <dcterms:modified xsi:type="dcterms:W3CDTF">2026-10-06T11:30:12Z</dcterms:modified>
</cp:coreProperties>
</file>